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B3C4"/>
    <a:srgbClr val="E87324"/>
    <a:srgbClr val="EB9766"/>
    <a:srgbClr val="7474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4725"/>
  </p:normalViewPr>
  <p:slideViewPr>
    <p:cSldViewPr snapToGrid="0">
      <p:cViewPr>
        <p:scale>
          <a:sx n="81" d="100"/>
          <a:sy n="81" d="100"/>
        </p:scale>
        <p:origin x="28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A8168-1576-3C4E-8930-06BCAD3CECBB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B86FC-951E-9747-9F00-C89AD5700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15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B86FC-951E-9747-9F00-C89AD5700A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1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10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4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2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2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8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4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6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6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EF34C-64BC-604E-973F-B7AD80C9CD1E}" type="datetimeFigureOut">
              <a:rPr lang="en-US" smtClean="0"/>
              <a:t>5/9/23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78953-D31A-D545-A204-2194E09AE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rika.stillmunkes@adventhealth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01BE3202-D822-69C3-B75E-8DD2B5B09E73}"/>
              </a:ext>
            </a:extLst>
          </p:cNvPr>
          <p:cNvSpPr/>
          <p:nvPr/>
        </p:nvSpPr>
        <p:spPr>
          <a:xfrm>
            <a:off x="123559" y="3923373"/>
            <a:ext cx="7525280" cy="1645920"/>
          </a:xfrm>
          <a:prstGeom prst="roundRect">
            <a:avLst/>
          </a:prstGeom>
          <a:solidFill>
            <a:srgbClr val="E8732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73D5DEF-0FE7-5124-86D3-1663058EA717}"/>
              </a:ext>
            </a:extLst>
          </p:cNvPr>
          <p:cNvSpPr/>
          <p:nvPr/>
        </p:nvSpPr>
        <p:spPr>
          <a:xfrm>
            <a:off x="-2320366" y="-2477542"/>
            <a:ext cx="3357906" cy="3357906"/>
          </a:xfrm>
          <a:prstGeom prst="ellipse">
            <a:avLst/>
          </a:prstGeom>
          <a:noFill/>
          <a:ln w="323850" cap="flat">
            <a:solidFill>
              <a:srgbClr val="11B3C4">
                <a:alpha val="70000"/>
              </a:srgb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5461792-4208-A21A-73E5-9BD547C961CA}"/>
              </a:ext>
            </a:extLst>
          </p:cNvPr>
          <p:cNvSpPr/>
          <p:nvPr/>
        </p:nvSpPr>
        <p:spPr>
          <a:xfrm>
            <a:off x="-1817849" y="-2846874"/>
            <a:ext cx="3357906" cy="3357906"/>
          </a:xfrm>
          <a:prstGeom prst="ellipse">
            <a:avLst/>
          </a:prstGeom>
          <a:noFill/>
          <a:ln w="323850" cap="flat">
            <a:solidFill>
              <a:srgbClr val="E87324">
                <a:alpha val="70000"/>
              </a:srgb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543E3-6333-5E99-1D7B-D1D56562EC95}"/>
              </a:ext>
            </a:extLst>
          </p:cNvPr>
          <p:cNvSpPr txBox="1"/>
          <p:nvPr/>
        </p:nvSpPr>
        <p:spPr>
          <a:xfrm>
            <a:off x="747609" y="400375"/>
            <a:ext cx="5060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venir Heavy" panose="02000503020000020003" pitchFamily="2" charset="0"/>
              </a:rPr>
              <a:t>AMO Available Sites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883C5D3D-558E-51BE-F976-C2F316D5E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13683"/>
              </p:ext>
            </p:extLst>
          </p:nvPr>
        </p:nvGraphicFramePr>
        <p:xfrm>
          <a:off x="123559" y="1228719"/>
          <a:ext cx="7525282" cy="1864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526">
                  <a:extLst>
                    <a:ext uri="{9D8B030D-6E8A-4147-A177-3AD203B41FA5}">
                      <a16:colId xmlns:a16="http://schemas.microsoft.com/office/drawing/2014/main" val="3002253444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3747093269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3471084211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2066466681"/>
                    </a:ext>
                  </a:extLst>
                </a:gridCol>
                <a:gridCol w="703972">
                  <a:extLst>
                    <a:ext uri="{9D8B030D-6E8A-4147-A177-3AD203B41FA5}">
                      <a16:colId xmlns:a16="http://schemas.microsoft.com/office/drawing/2014/main" val="609631032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3207831338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896039556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3310469796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3583000090"/>
                    </a:ext>
                  </a:extLst>
                </a:gridCol>
                <a:gridCol w="702848">
                  <a:extLst>
                    <a:ext uri="{9D8B030D-6E8A-4147-A177-3AD203B41FA5}">
                      <a16:colId xmlns:a16="http://schemas.microsoft.com/office/drawing/2014/main" val="2468782592"/>
                    </a:ext>
                  </a:extLst>
                </a:gridCol>
              </a:tblGrid>
              <a:tr h="32157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Block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1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2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4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5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6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7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8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Avenir Book" panose="02000503020000020003" pitchFamily="2" charset="0"/>
                        </a:rPr>
                        <a:t>9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B3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59806"/>
                  </a:ext>
                </a:extLst>
              </a:tr>
              <a:tr h="52925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venir Book" panose="02000503020000020003" pitchFamily="2" charset="0"/>
                        </a:rPr>
                        <a:t>Dates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7/3/23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8/11/23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8/14/23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9/22/23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9/25/23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11/3/23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11/6/23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12/15/23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12/18/22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12/29/23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1/1/24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2/9/24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2/12/24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3/23/24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3/26/24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5/4/24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5/7/24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-</a:t>
                      </a:r>
                    </a:p>
                    <a:p>
                      <a:pPr algn="ctr"/>
                      <a:r>
                        <a:rPr lang="en-US" sz="1000" b="1" dirty="0">
                          <a:latin typeface="Avenir Book" panose="02000503020000020003" pitchFamily="2" charset="0"/>
                        </a:rPr>
                        <a:t>6/15/24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531266"/>
                  </a:ext>
                </a:extLst>
              </a:tr>
              <a:tr h="50037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venir Book" panose="02000503020000020003" pitchFamily="2" charset="0"/>
                        </a:rPr>
                        <a:t>Specialty 1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OB/GYN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IM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S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PSY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latin typeface="Avenir Book" panose="02000503020000020003" pitchFamily="2" charset="0"/>
                      </a:endParaRP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PEDS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ELEC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FM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IM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82288"/>
                  </a:ext>
                </a:extLst>
              </a:tr>
              <a:tr h="50037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venir Book" panose="02000503020000020003" pitchFamily="2" charset="0"/>
                        </a:rPr>
                        <a:t>Specialty 2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IM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OB/GYN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PSY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S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>
                        <a:latin typeface="Avenir Book" panose="02000503020000020003" pitchFamily="2" charset="0"/>
                      </a:endParaRP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ELEC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IM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PEDS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venir Book" panose="02000503020000020003" pitchFamily="2" charset="0"/>
                        </a:rPr>
                        <a:t>FM</a:t>
                      </a:r>
                    </a:p>
                  </a:txBody>
                  <a:tcPr marL="84680" marR="84680" marT="42340" marB="423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86743"/>
                  </a:ext>
                </a:extLst>
              </a:tr>
            </a:tbl>
          </a:graphicData>
        </a:graphic>
      </p:graphicFrame>
      <p:pic>
        <p:nvPicPr>
          <p:cNvPr id="16" name="Picture 15" descr="A picture containing font, logo, symbol, graphics&#10;&#10;Description automatically generated">
            <a:extLst>
              <a:ext uri="{FF2B5EF4-FFF2-40B4-BE49-F238E27FC236}">
                <a16:creationId xmlns:a16="http://schemas.microsoft.com/office/drawing/2014/main" id="{8D372901-49F5-560D-6486-2D3B4E08D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416" y="327139"/>
            <a:ext cx="2825425" cy="658011"/>
          </a:xfrm>
          <a:prstGeom prst="rect">
            <a:avLst/>
          </a:prstGeom>
        </p:spPr>
      </p:pic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95D4DA2-73F4-6786-0A90-DC483A98FE08}"/>
              </a:ext>
            </a:extLst>
          </p:cNvPr>
          <p:cNvSpPr/>
          <p:nvPr/>
        </p:nvSpPr>
        <p:spPr>
          <a:xfrm>
            <a:off x="-8924978" y="2716560"/>
            <a:ext cx="7525282" cy="550289"/>
          </a:xfrm>
          <a:prstGeom prst="roundRect">
            <a:avLst/>
          </a:prstGeom>
          <a:solidFill>
            <a:srgbClr val="74747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D47D00-FBF5-93A7-AC42-472CAC4ABA93}"/>
              </a:ext>
            </a:extLst>
          </p:cNvPr>
          <p:cNvSpPr txBox="1"/>
          <p:nvPr/>
        </p:nvSpPr>
        <p:spPr>
          <a:xfrm>
            <a:off x="253237" y="3260086"/>
            <a:ext cx="73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Abbreviations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ELEC=Elective; FM=Family Medicine; IM=Internal Medicine; OB/GYN=Obstetrics/Gynecology; PEDS=Pediatrics; PSY=Psychiatry; S=Surgery.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B3350F2-29EC-A81C-9061-57D872A10979}"/>
              </a:ext>
            </a:extLst>
          </p:cNvPr>
          <p:cNvSpPr txBox="1"/>
          <p:nvPr/>
        </p:nvSpPr>
        <p:spPr>
          <a:xfrm>
            <a:off x="123559" y="4076997"/>
            <a:ext cx="752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Each core clerkship slot must provide a core clinical learning experience in each of the following core disciplines for the specified period. The core clerkship year is defined as 48 calendar weeks.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DB489A-4E2A-8A00-063A-D527DF9AEA71}"/>
              </a:ext>
            </a:extLst>
          </p:cNvPr>
          <p:cNvSpPr txBox="1"/>
          <p:nvPr/>
        </p:nvSpPr>
        <p:spPr>
          <a:xfrm>
            <a:off x="623431" y="4633743"/>
            <a:ext cx="3034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Internal Medicine – 12 Weeks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828E64-2E00-407D-2789-16F978B1E2FB}"/>
              </a:ext>
            </a:extLst>
          </p:cNvPr>
          <p:cNvSpPr txBox="1"/>
          <p:nvPr/>
        </p:nvSpPr>
        <p:spPr>
          <a:xfrm>
            <a:off x="4169665" y="4633743"/>
            <a:ext cx="3034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Family Medicine – 6 Weeks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47C815-55DD-4F45-75F2-02C7E3A2163E}"/>
              </a:ext>
            </a:extLst>
          </p:cNvPr>
          <p:cNvSpPr txBox="1"/>
          <p:nvPr/>
        </p:nvSpPr>
        <p:spPr>
          <a:xfrm>
            <a:off x="623430" y="4884329"/>
            <a:ext cx="3424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Obstetrics/Gynecology – 6 Weeks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97F23A-DCFF-6EF5-FD48-2435A73BA680}"/>
              </a:ext>
            </a:extLst>
          </p:cNvPr>
          <p:cNvSpPr txBox="1"/>
          <p:nvPr/>
        </p:nvSpPr>
        <p:spPr>
          <a:xfrm>
            <a:off x="4169665" y="4884329"/>
            <a:ext cx="3034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Pediatrics – 6 Weeks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F9B337-CBCE-CF06-893B-3536EF3D7AAA}"/>
              </a:ext>
            </a:extLst>
          </p:cNvPr>
          <p:cNvSpPr txBox="1"/>
          <p:nvPr/>
        </p:nvSpPr>
        <p:spPr>
          <a:xfrm>
            <a:off x="623430" y="5134915"/>
            <a:ext cx="3424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Psychiatry – 6 Weeks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B05DBE-0969-5320-8F2C-6585F5D62F22}"/>
              </a:ext>
            </a:extLst>
          </p:cNvPr>
          <p:cNvSpPr txBox="1"/>
          <p:nvPr/>
        </p:nvSpPr>
        <p:spPr>
          <a:xfrm>
            <a:off x="4169665" y="5134915"/>
            <a:ext cx="3034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General Surgery – 6 Weeks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DAB0CE-E8ED-4B55-FF63-1610156083D6}"/>
              </a:ext>
            </a:extLst>
          </p:cNvPr>
          <p:cNvSpPr txBox="1"/>
          <p:nvPr/>
        </p:nvSpPr>
        <p:spPr>
          <a:xfrm>
            <a:off x="123558" y="5841710"/>
            <a:ext cx="7525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Minimum requirements also include the following.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E9479F6-91F7-D8CE-D49D-0758290BD003}"/>
              </a:ext>
            </a:extLst>
          </p:cNvPr>
          <p:cNvSpPr txBox="1"/>
          <p:nvPr/>
        </p:nvSpPr>
        <p:spPr>
          <a:xfrm>
            <a:off x="123558" y="6153940"/>
            <a:ext cx="7148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At least one of the above rotations has an inpatient component (some days)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B481449-850E-3B1B-7D74-3BEBA4045E56}"/>
              </a:ext>
            </a:extLst>
          </p:cNvPr>
          <p:cNvSpPr txBox="1"/>
          <p:nvPr/>
        </p:nvSpPr>
        <p:spPr>
          <a:xfrm>
            <a:off x="123558" y="6430164"/>
            <a:ext cx="787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At least one of the above rotations must include an osteopathic physician as a preceptor.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F2453A-6DCB-9909-79F0-6F890E623E0F}"/>
              </a:ext>
            </a:extLst>
          </p:cNvPr>
          <p:cNvSpPr txBox="1"/>
          <p:nvPr/>
        </p:nvSpPr>
        <p:spPr>
          <a:xfrm>
            <a:off x="123558" y="6706388"/>
            <a:ext cx="7648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At least one of the above rotations must have a resident from an ACGME residency program on that service.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DC0BBB4B-4447-B410-7450-DCC2A8E58838}"/>
              </a:ext>
            </a:extLst>
          </p:cNvPr>
          <p:cNvSpPr/>
          <p:nvPr/>
        </p:nvSpPr>
        <p:spPr>
          <a:xfrm>
            <a:off x="123559" y="7410365"/>
            <a:ext cx="2103592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978CF8-C27B-7171-CB64-4AC7CECB97F0}"/>
              </a:ext>
            </a:extLst>
          </p:cNvPr>
          <p:cNvSpPr txBox="1"/>
          <p:nvPr/>
        </p:nvSpPr>
        <p:spPr>
          <a:xfrm>
            <a:off x="188398" y="7478681"/>
            <a:ext cx="1286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OBGYN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F0EC15-F465-338C-085D-FF33BB2D65D3}"/>
              </a:ext>
            </a:extLst>
          </p:cNvPr>
          <p:cNvSpPr txBox="1"/>
          <p:nvPr/>
        </p:nvSpPr>
        <p:spPr>
          <a:xfrm>
            <a:off x="123558" y="7925857"/>
            <a:ext cx="7525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10665, Teresa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Hubka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- DO preceptor, board certified by ABMS</a:t>
            </a:r>
            <a:r>
              <a:rPr lang="en-US" sz="1200" dirty="0">
                <a:latin typeface="Avenir Book" panose="02000503020000020003" pitchFamily="2" charset="0"/>
                <a:ea typeface="Times New Roman" panose="02020603050405020304" pitchFamily="18" charset="0"/>
              </a:rPr>
              <a:t>, 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Obstetrics &amp; Gynecology with Department Chair of Midwestern University - Will need affiliation agreement with Ascension, 3152 N Lincoln Avenue, Chicago, Illinois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0B54BA-A612-8B2C-C2E7-903C4BB6875D}"/>
              </a:ext>
            </a:extLst>
          </p:cNvPr>
          <p:cNvSpPr txBox="1"/>
          <p:nvPr/>
        </p:nvSpPr>
        <p:spPr>
          <a:xfrm>
            <a:off x="123558" y="8599303"/>
            <a:ext cx="7525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10891, Michael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Awad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, Obstetrics &amp; Gynecology at Women's Health Group, 5311 S Harlem Ave, Chicago, Illinois - Will need an affiliation agreement with UChicago Medicine /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AdventHealth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La Grange (FKA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AdventHealth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La Grange), AMITA is now "UChicago Medicine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AdventHealth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La Grange (FKA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AdventHealth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La Grange)" - we send paperwork to Erika </a:t>
            </a:r>
            <a:r>
              <a:rPr lang="en-US" sz="1200" u="none" strike="noStrike" dirty="0">
                <a:solidFill>
                  <a:srgbClr val="3A84DF"/>
                </a:solidFill>
                <a:effectLst/>
                <a:latin typeface="Avenir Book" panose="02000503020000020003" pitchFamily="2" charset="0"/>
                <a:ea typeface="Times New Roman" panose="02020603050405020304" pitchFamily="18" charset="0"/>
                <a:hlinkClick r:id="rId4"/>
              </a:rPr>
              <a:t>erika.stillmunkes@adventhealth.com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993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2D33F3E-051A-81A7-10B5-7D3C2E931172}"/>
              </a:ext>
            </a:extLst>
          </p:cNvPr>
          <p:cNvSpPr/>
          <p:nvPr/>
        </p:nvSpPr>
        <p:spPr>
          <a:xfrm>
            <a:off x="123558" y="240284"/>
            <a:ext cx="2103593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2FB963-5025-EF21-7D00-46FF543334F7}"/>
              </a:ext>
            </a:extLst>
          </p:cNvPr>
          <p:cNvSpPr txBox="1"/>
          <p:nvPr/>
        </p:nvSpPr>
        <p:spPr>
          <a:xfrm>
            <a:off x="188397" y="308600"/>
            <a:ext cx="171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Family Medicine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356D22-1D13-9790-B764-6B7F5A39C885}"/>
              </a:ext>
            </a:extLst>
          </p:cNvPr>
          <p:cNvSpPr txBox="1"/>
          <p:nvPr/>
        </p:nvSpPr>
        <p:spPr>
          <a:xfrm>
            <a:off x="123558" y="755776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10996, Matthew Brandon, Family Medicine at Duly Health and Care, 455 Briargate Drive, South Elgin Illinois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A82F8B-43BC-8015-D9E8-D07AB9FE0943}"/>
              </a:ext>
            </a:extLst>
          </p:cNvPr>
          <p:cNvSpPr txBox="1"/>
          <p:nvPr/>
        </p:nvSpPr>
        <p:spPr>
          <a:xfrm>
            <a:off x="123558" y="1233459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10773, Hilary Norton- DO preceptor (Need to confirm Board Certification), Family Medicine at Duly Care and Health, 17148 S. Harlem Ave, Tinley Park, Illinois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134009-55B3-FB7A-F30F-4FC22DB5956F}"/>
              </a:ext>
            </a:extLst>
          </p:cNvPr>
          <p:cNvSpPr txBox="1"/>
          <p:nvPr/>
        </p:nvSpPr>
        <p:spPr>
          <a:xfrm>
            <a:off x="123557" y="1711142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10767, Amit Sharma, Family Medicine at Duly Care and Health, 801 N. Cass Ave., Ste 300, Westmont, Illinois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10603A-05B3-622B-7B83-2875B8831C79}"/>
              </a:ext>
            </a:extLst>
          </p:cNvPr>
          <p:cNvSpPr txBox="1"/>
          <p:nvPr/>
        </p:nvSpPr>
        <p:spPr>
          <a:xfrm>
            <a:off x="123556" y="2178100"/>
            <a:ext cx="7525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10994, Karl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Szafranski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, Family Medicine at Duly Health and Care, 9233 W 159th St, Orland Hills, Illinois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C4CD4F-2972-8A2C-D987-2028B64725BE}"/>
              </a:ext>
            </a:extLst>
          </p:cNvPr>
          <p:cNvSpPr txBox="1"/>
          <p:nvPr/>
        </p:nvSpPr>
        <p:spPr>
          <a:xfrm>
            <a:off x="123556" y="2475352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10324, Sitara Sharif, Family Medicine at SS Medical Services near Chicago, 4121 Fairview Ave # L2, Downers Grove, Illinois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B4A07D9-3828-536E-39DC-FD13BD56DD99}"/>
              </a:ext>
            </a:extLst>
          </p:cNvPr>
          <p:cNvSpPr/>
          <p:nvPr/>
        </p:nvSpPr>
        <p:spPr>
          <a:xfrm>
            <a:off x="123556" y="3145087"/>
            <a:ext cx="2103595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A6FCF8-528B-8CBD-234A-6CD977413C9F}"/>
              </a:ext>
            </a:extLst>
          </p:cNvPr>
          <p:cNvSpPr txBox="1"/>
          <p:nvPr/>
        </p:nvSpPr>
        <p:spPr>
          <a:xfrm>
            <a:off x="188395" y="3213403"/>
            <a:ext cx="171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Internal Medicine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880EB0-6D46-ED6A-EF2A-F0B9017F30A6}"/>
              </a:ext>
            </a:extLst>
          </p:cNvPr>
          <p:cNvSpPr txBox="1"/>
          <p:nvPr/>
        </p:nvSpPr>
        <p:spPr>
          <a:xfrm>
            <a:off x="123556" y="3660579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10985,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Maleeha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 Hashmi-Basha, Internal Medicine at Duly Health and Care, 608 Washington St. # 201, Naperville, Illinois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768ACA-C9E2-6C22-3516-844C4E431E62}"/>
              </a:ext>
            </a:extLst>
          </p:cNvPr>
          <p:cNvSpPr txBox="1"/>
          <p:nvPr/>
        </p:nvSpPr>
        <p:spPr>
          <a:xfrm>
            <a:off x="123556" y="4138262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10761, Mohammed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Faseehuddin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, IM/Rheumatology at Duly Health and Care, 2100 Glenwood Avenue, Joliet, Illinois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A086831C-306C-5734-D5E6-C536A909CBDC}"/>
              </a:ext>
            </a:extLst>
          </p:cNvPr>
          <p:cNvSpPr/>
          <p:nvPr/>
        </p:nvSpPr>
        <p:spPr>
          <a:xfrm>
            <a:off x="123557" y="4777490"/>
            <a:ext cx="2103594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9D6F508-A025-82A2-E12A-3DCAAC18DC1B}"/>
              </a:ext>
            </a:extLst>
          </p:cNvPr>
          <p:cNvSpPr txBox="1"/>
          <p:nvPr/>
        </p:nvSpPr>
        <p:spPr>
          <a:xfrm>
            <a:off x="188395" y="4845806"/>
            <a:ext cx="171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Pediatrics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8BFF58-0704-3D78-BCAF-122EA805E673}"/>
              </a:ext>
            </a:extLst>
          </p:cNvPr>
          <p:cNvSpPr txBox="1"/>
          <p:nvPr/>
        </p:nvSpPr>
        <p:spPr>
          <a:xfrm>
            <a:off x="123556" y="5292982"/>
            <a:ext cx="7525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10770, Michael Boettcher, Pediatrics at Duly Health and Care, 1020 E. Ogden Ave, Naperville, Illinois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9BF55C7-71A8-0D90-4BCD-9F4C3B58F893}"/>
              </a:ext>
            </a:extLst>
          </p:cNvPr>
          <p:cNvSpPr txBox="1"/>
          <p:nvPr/>
        </p:nvSpPr>
        <p:spPr>
          <a:xfrm>
            <a:off x="123556" y="5650097"/>
            <a:ext cx="7525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10102 , Efrain Flores, Pediatrics at Ambulatory Pediatric Center, 215 Remington Blvd, Bolingbrook, Illinois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197D49C-AE05-11B0-DC67-D6CB16069043}"/>
              </a:ext>
            </a:extLst>
          </p:cNvPr>
          <p:cNvSpPr txBox="1"/>
          <p:nvPr/>
        </p:nvSpPr>
        <p:spPr>
          <a:xfrm>
            <a:off x="123556" y="6021589"/>
            <a:ext cx="75252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10059, Tito Yao, Pediatrics at GSK Medical Center in Chicago, 5140 W Chicago Avenue, Chicago, Illinois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78C9FE9D-BEB2-B6F3-5A0A-865762A99281}"/>
              </a:ext>
            </a:extLst>
          </p:cNvPr>
          <p:cNvSpPr/>
          <p:nvPr/>
        </p:nvSpPr>
        <p:spPr>
          <a:xfrm>
            <a:off x="123557" y="6467725"/>
            <a:ext cx="2103593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F7587F-7CF5-D5DD-7887-1D3B4D58135A}"/>
              </a:ext>
            </a:extLst>
          </p:cNvPr>
          <p:cNvSpPr txBox="1"/>
          <p:nvPr/>
        </p:nvSpPr>
        <p:spPr>
          <a:xfrm>
            <a:off x="188395" y="6536041"/>
            <a:ext cx="171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5D35A3B-4DC1-B8C5-DF7B-FE38B2B6102C}"/>
              </a:ext>
            </a:extLst>
          </p:cNvPr>
          <p:cNvSpPr txBox="1"/>
          <p:nvPr/>
        </p:nvSpPr>
        <p:spPr>
          <a:xfrm>
            <a:off x="123556" y="6983217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10780, Ronald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Wuest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, Psychiatry at Duly Health and Care with Assistant Clinical Professor of Psychiatry, Loyola Medical Center, 1239 Windham Parkway, Romeoville, Illinois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0A0B6B3-A5CC-D964-36D8-8247387B143D}"/>
              </a:ext>
            </a:extLst>
          </p:cNvPr>
          <p:cNvSpPr/>
          <p:nvPr/>
        </p:nvSpPr>
        <p:spPr>
          <a:xfrm>
            <a:off x="123556" y="7621387"/>
            <a:ext cx="2103593" cy="413631"/>
          </a:xfrm>
          <a:prstGeom prst="roundRect">
            <a:avLst/>
          </a:prstGeom>
          <a:solidFill>
            <a:srgbClr val="11B3C4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4" tIns="71434" rIns="71434" bIns="71434" numCol="1" spcCol="38100" rtlCol="0" anchor="ctr">
            <a:spAutoFit/>
          </a:bodyPr>
          <a:lstStyle/>
          <a:p>
            <a:pPr marL="0" marR="0" indent="0" algn="just" defTabSz="4572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500" b="0" i="0" u="none" strike="noStrike" cap="none" spc="0" normalizeH="0" baseline="0">
              <a:ln>
                <a:noFill/>
              </a:ln>
              <a:solidFill>
                <a:srgbClr val="747474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694FC2-AEAB-1906-5EA4-5726251F539E}"/>
              </a:ext>
            </a:extLst>
          </p:cNvPr>
          <p:cNvSpPr txBox="1"/>
          <p:nvPr/>
        </p:nvSpPr>
        <p:spPr>
          <a:xfrm>
            <a:off x="188395" y="7689703"/>
            <a:ext cx="1714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chemeClr val="bg1"/>
                </a:solidFill>
                <a:effectLst/>
                <a:latin typeface="Avenir Heavy" panose="02000503020000020003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 Surgery</a:t>
            </a:r>
            <a:endParaRPr lang="en-US" sz="1200" dirty="0">
              <a:solidFill>
                <a:schemeClr val="bg1"/>
              </a:solidFill>
              <a:effectLst/>
              <a:latin typeface="Avenir Book" panose="02000503020000020003" pitchFamily="2" charset="0"/>
              <a:ea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F71C61-5E54-9018-FC50-C511F6FFEE32}"/>
              </a:ext>
            </a:extLst>
          </p:cNvPr>
          <p:cNvSpPr txBox="1"/>
          <p:nvPr/>
        </p:nvSpPr>
        <p:spPr>
          <a:xfrm>
            <a:off x="123556" y="8136879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10777, Ciaran Bradley, General Surgery at Duly Care and Health, Inpatient Exposure, 430 Pennsylvania Ave, Glen Ellen, Illinois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43711B0-204C-1934-D66C-22A7EFC0974A}"/>
              </a:ext>
            </a:extLst>
          </p:cNvPr>
          <p:cNvSpPr txBox="1"/>
          <p:nvPr/>
        </p:nvSpPr>
        <p:spPr>
          <a:xfrm>
            <a:off x="123556" y="8613625"/>
            <a:ext cx="75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10942, Jihad </a:t>
            </a:r>
            <a:r>
              <a:rPr lang="en-US" sz="1200" dirty="0" err="1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Kudsi</a:t>
            </a:r>
            <a:r>
              <a:rPr lang="en-US" sz="1200" dirty="0">
                <a:effectLst/>
                <a:latin typeface="Avenir Book" panose="02000503020000020003" pitchFamily="2" charset="0"/>
                <a:ea typeface="Times New Roman" panose="02020603050405020304" pitchFamily="18" charset="0"/>
              </a:rPr>
              <a:t>, General Surgery at Duly Care and Health, Inpatient Exposure, 25 Winfield Rd, Winfield, Illinois</a:t>
            </a:r>
          </a:p>
        </p:txBody>
      </p:sp>
    </p:spTree>
    <p:extLst>
      <p:ext uri="{BB962C8B-B14F-4D97-AF65-F5344CB8AC3E}">
        <p14:creationId xmlns:p14="http://schemas.microsoft.com/office/powerpoint/2010/main" val="324338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234</TotalTime>
  <Words>641</Words>
  <Application>Microsoft Macintosh PowerPoint</Application>
  <PresentationFormat>Custom</PresentationFormat>
  <Paragraphs>91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Book</vt:lpstr>
      <vt:lpstr>Avenir Heavy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Kaley Price</dc:creator>
  <cp:lastModifiedBy>Donielle Alicea</cp:lastModifiedBy>
  <cp:revision>4</cp:revision>
  <dcterms:created xsi:type="dcterms:W3CDTF">2023-05-09T03:12:09Z</dcterms:created>
  <dcterms:modified xsi:type="dcterms:W3CDTF">2023-05-09T18:13:52Z</dcterms:modified>
</cp:coreProperties>
</file>